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62" r:id="rId11"/>
    <p:sldId id="263" r:id="rId12"/>
    <p:sldId id="269" r:id="rId13"/>
    <p:sldId id="270" r:id="rId14"/>
    <p:sldId id="264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D20000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70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R</a:t>
            </a:r>
            <a:r>
              <a:rPr lang="en-GB" dirty="0" smtClean="0"/>
              <a:t> Environment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Date Variable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637112"/>
          </a:xfrm>
        </p:spPr>
        <p:txBody>
          <a:bodyPr>
            <a:noAutofit/>
          </a:bodyPr>
          <a:lstStyle/>
          <a:p>
            <a:r>
              <a:rPr lang="en-GB" sz="2400" dirty="0" smtClean="0"/>
              <a:t>Use the </a:t>
            </a:r>
            <a:r>
              <a:rPr lang="en-GB" sz="2400" i="1" dirty="0" err="1"/>
              <a:t>as.Date</a:t>
            </a:r>
            <a:r>
              <a:rPr lang="en-GB" sz="2400" i="1" dirty="0"/>
              <a:t>() </a:t>
            </a:r>
            <a:r>
              <a:rPr lang="en-GB" sz="2400" dirty="0" smtClean="0"/>
              <a:t>function: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sz="2000" dirty="0" err="1" smtClean="0"/>
              <a:t>DoB</a:t>
            </a:r>
            <a:r>
              <a:rPr lang="en-GB" sz="2000" dirty="0" smtClean="0"/>
              <a:t>&lt;</a:t>
            </a:r>
            <a:r>
              <a:rPr lang="en-GB" sz="2000" dirty="0"/>
              <a:t>-</a:t>
            </a:r>
            <a:r>
              <a:rPr lang="en-GB" sz="2000" dirty="0" err="1"/>
              <a:t>as.Date</a:t>
            </a:r>
            <a:r>
              <a:rPr lang="en-GB" sz="2000" dirty="0"/>
              <a:t>(c("1977-07-03", "1969-05-24", "1973-06-21", "1970-07-16", "1949-10-10", "1983-11-05", "1987-10-08", "1989-09-16", "1973-05-20", "1984-11-12")</a:t>
            </a:r>
            <a:r>
              <a:rPr lang="en-GB" sz="2000" dirty="0" smtClean="0"/>
              <a:t>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/>
              <a:t>E</a:t>
            </a:r>
            <a:r>
              <a:rPr lang="en-GB" sz="2400" dirty="0" smtClean="0"/>
              <a:t>ach date has been </a:t>
            </a:r>
            <a:r>
              <a:rPr lang="en-GB" sz="2400" dirty="0"/>
              <a:t>entered </a:t>
            </a:r>
            <a:r>
              <a:rPr lang="en-GB" sz="2400" dirty="0" smtClean="0"/>
              <a:t>as </a:t>
            </a:r>
            <a:r>
              <a:rPr lang="en-GB" sz="2400" dirty="0"/>
              <a:t>a text string (in quotations) in the appropriate format (</a:t>
            </a:r>
            <a:r>
              <a:rPr lang="en-GB" sz="2400" dirty="0" err="1"/>
              <a:t>yyyy</a:t>
            </a:r>
            <a:r>
              <a:rPr lang="en-GB" sz="2400" dirty="0"/>
              <a:t>-mm-</a:t>
            </a:r>
            <a:r>
              <a:rPr lang="en-GB" sz="2400" dirty="0" err="1"/>
              <a:t>dd</a:t>
            </a:r>
            <a:r>
              <a:rPr lang="en-GB" sz="2400" dirty="0"/>
              <a:t>). </a:t>
            </a:r>
          </a:p>
          <a:p>
            <a:r>
              <a:rPr lang="en-GB" sz="2400" dirty="0" smtClean="0"/>
              <a:t>By </a:t>
            </a:r>
            <a:r>
              <a:rPr lang="en-GB" sz="2400" dirty="0"/>
              <a:t>enclosing these data in the </a:t>
            </a:r>
            <a:r>
              <a:rPr lang="en-GB" sz="2400" i="1" dirty="0" err="1"/>
              <a:t>as.Date</a:t>
            </a:r>
            <a:r>
              <a:rPr lang="en-GB" sz="2400" i="1" dirty="0"/>
              <a:t>()</a:t>
            </a:r>
            <a:r>
              <a:rPr lang="en-GB" sz="2400" dirty="0"/>
              <a:t> function, these strings are converted to date objects.</a:t>
            </a:r>
          </a:p>
          <a:p>
            <a:pPr marL="400050" lvl="1" indent="0">
              <a:buNone/>
            </a:pP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Coding Variable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Imagine we had 5 students and 5 lecturers in a data sample and we wanted to create a coding variable called </a:t>
            </a:r>
            <a:r>
              <a:rPr lang="en-US" b="1" dirty="0" smtClean="0"/>
              <a:t>job.</a:t>
            </a:r>
          </a:p>
          <a:p>
            <a:r>
              <a:rPr lang="en-US" dirty="0"/>
              <a:t>E</a:t>
            </a:r>
            <a:r>
              <a:rPr lang="en-US" dirty="0" smtClean="0"/>
              <a:t>nter the data:</a:t>
            </a:r>
          </a:p>
          <a:p>
            <a:pPr lvl="1"/>
            <a:r>
              <a:rPr lang="en-GB" dirty="0" smtClean="0"/>
              <a:t>job&lt;</a:t>
            </a:r>
            <a:r>
              <a:rPr lang="en-GB" dirty="0"/>
              <a:t>-c(</a:t>
            </a:r>
            <a:r>
              <a:rPr lang="en-GB" dirty="0" smtClean="0"/>
              <a:t>1,1,1,1,1,2,2,2,2,2)</a:t>
            </a:r>
          </a:p>
          <a:p>
            <a:r>
              <a:rPr lang="en-GB" dirty="0" smtClean="0"/>
              <a:t>Or:</a:t>
            </a:r>
            <a:endParaRPr lang="en-GB" dirty="0"/>
          </a:p>
          <a:p>
            <a:pPr lvl="1"/>
            <a:r>
              <a:rPr lang="en-GB" dirty="0" smtClean="0"/>
              <a:t>job&lt;</a:t>
            </a:r>
            <a:r>
              <a:rPr lang="en-GB" dirty="0"/>
              <a:t>-c(rep(1, </a:t>
            </a:r>
            <a:r>
              <a:rPr lang="en-GB" dirty="0" smtClean="0"/>
              <a:t>5)</a:t>
            </a:r>
            <a:r>
              <a:rPr lang="en-GB" dirty="0"/>
              <a:t>,rep(2, 5)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Then convert </a:t>
            </a:r>
            <a:r>
              <a:rPr lang="en-GB" b="1" dirty="0" smtClean="0"/>
              <a:t>job</a:t>
            </a:r>
            <a:r>
              <a:rPr lang="en-GB" dirty="0" smtClean="0"/>
              <a:t> </a:t>
            </a:r>
            <a:r>
              <a:rPr lang="en-GB" dirty="0"/>
              <a:t>to a </a:t>
            </a:r>
            <a:r>
              <a:rPr lang="en-GB" dirty="0" smtClean="0"/>
              <a:t>factor:</a:t>
            </a:r>
            <a:endParaRPr lang="en-GB" dirty="0"/>
          </a:p>
          <a:p>
            <a:pPr lvl="1"/>
            <a:r>
              <a:rPr lang="en-GB" dirty="0" smtClean="0"/>
              <a:t>job&lt;</a:t>
            </a:r>
            <a:r>
              <a:rPr lang="en-GB" dirty="0"/>
              <a:t>-factor</a:t>
            </a:r>
            <a:r>
              <a:rPr lang="en-GB" dirty="0" smtClean="0"/>
              <a:t>(job, </a:t>
            </a:r>
            <a:r>
              <a:rPr lang="en-GB" dirty="0"/>
              <a:t>levels = c(1:2), labels = c</a:t>
            </a:r>
            <a:r>
              <a:rPr lang="en-GB" dirty="0" smtClean="0"/>
              <a:t>(“Lecturer"</a:t>
            </a:r>
            <a:r>
              <a:rPr lang="en-GB" dirty="0"/>
              <a:t>, </a:t>
            </a:r>
            <a:r>
              <a:rPr lang="en-GB" dirty="0" smtClean="0"/>
              <a:t>”Student"</a:t>
            </a:r>
            <a:r>
              <a:rPr lang="en-GB" dirty="0"/>
              <a:t>))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Numeric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Numeric variables are the easiest ones to </a:t>
            </a:r>
            <a:r>
              <a:rPr lang="en-GB" dirty="0" smtClean="0"/>
              <a:t>create:</a:t>
            </a:r>
          </a:p>
          <a:p>
            <a:pPr lvl="1"/>
            <a:r>
              <a:rPr lang="en-GB" dirty="0" smtClean="0"/>
              <a:t>friends</a:t>
            </a:r>
            <a:r>
              <a:rPr lang="en-GB" dirty="0"/>
              <a:t>&lt;-c(5,2,0,4,1,10,12,15,12, 17)</a:t>
            </a:r>
          </a:p>
          <a:p>
            <a:pPr lvl="1"/>
            <a:r>
              <a:rPr lang="en-GB" dirty="0"/>
              <a:t>alcohol&lt;-c(10,15,20,5,30,25,20,16,17,18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income&lt;-c(</a:t>
            </a:r>
            <a:r>
              <a:rPr lang="en-GB" dirty="0" smtClean="0"/>
              <a:t>20000,40000,35000,22000,50000,</a:t>
            </a:r>
          </a:p>
          <a:p>
            <a:pPr marL="457200" lvl="1" indent="0">
              <a:buNone/>
            </a:pPr>
            <a:r>
              <a:rPr lang="en-GB" dirty="0" smtClean="0"/>
              <a:t>5000,100,3000,10000,10)</a:t>
            </a:r>
            <a:endParaRPr lang="en-GB" dirty="0"/>
          </a:p>
          <a:p>
            <a:pPr lvl="1"/>
            <a:r>
              <a:rPr lang="en-GB" dirty="0" smtClean="0"/>
              <a:t>neurotic</a:t>
            </a:r>
            <a:r>
              <a:rPr lang="en-GB" dirty="0"/>
              <a:t>&lt;-c(10,17,14,13,21,7,13,9,14,13)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8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Dataframe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2692896"/>
          </a:xfrm>
        </p:spPr>
        <p:txBody>
          <a:bodyPr>
            <a:normAutofit fontScale="47500" lnSpcReduction="20000"/>
          </a:bodyPr>
          <a:lstStyle/>
          <a:p>
            <a:r>
              <a:rPr lang="en-GB" sz="5000" dirty="0"/>
              <a:t>W</a:t>
            </a:r>
            <a:r>
              <a:rPr lang="en-GB" sz="5000" dirty="0" smtClean="0"/>
              <a:t>e </a:t>
            </a:r>
            <a:r>
              <a:rPr lang="en-GB" sz="5000" dirty="0"/>
              <a:t>can </a:t>
            </a:r>
            <a:r>
              <a:rPr lang="en-GB" sz="5000" dirty="0" smtClean="0"/>
              <a:t>then bind the variables </a:t>
            </a:r>
            <a:r>
              <a:rPr lang="en-GB" sz="5000" dirty="0"/>
              <a:t>together </a:t>
            </a:r>
            <a:r>
              <a:rPr lang="en-GB" sz="5000" dirty="0" smtClean="0"/>
              <a:t>into </a:t>
            </a:r>
            <a:r>
              <a:rPr lang="en-GB" sz="5000" dirty="0"/>
              <a:t>a </a:t>
            </a:r>
            <a:r>
              <a:rPr lang="en-GB" sz="5000" dirty="0" err="1" smtClean="0"/>
              <a:t>dataframe</a:t>
            </a:r>
            <a:r>
              <a:rPr lang="en-GB" sz="5000" dirty="0"/>
              <a:t>:</a:t>
            </a:r>
            <a:endParaRPr lang="en-GB" sz="5000" dirty="0" smtClean="0"/>
          </a:p>
          <a:p>
            <a:endParaRPr lang="en-GB" sz="5000" dirty="0"/>
          </a:p>
          <a:p>
            <a:pPr marL="457200" lvl="1" indent="0">
              <a:buNone/>
            </a:pPr>
            <a:r>
              <a:rPr lang="en-GB" sz="5000" dirty="0" err="1"/>
              <a:t>lecturerData</a:t>
            </a:r>
            <a:r>
              <a:rPr lang="en-GB" sz="5000" dirty="0"/>
              <a:t>&lt;-</a:t>
            </a:r>
            <a:r>
              <a:rPr lang="en-GB" sz="5000" dirty="0" err="1"/>
              <a:t>data.frame</a:t>
            </a:r>
            <a:r>
              <a:rPr lang="en-GB" sz="5000" dirty="0"/>
              <a:t>(Name, </a:t>
            </a:r>
            <a:r>
              <a:rPr lang="en-GB" sz="5000" dirty="0" err="1"/>
              <a:t>DoB</a:t>
            </a:r>
            <a:r>
              <a:rPr lang="en-GB" sz="5000" dirty="0"/>
              <a:t>, job, friends, alcohol</a:t>
            </a:r>
            <a:r>
              <a:rPr lang="en-GB" sz="5000" dirty="0" smtClean="0"/>
              <a:t>, income</a:t>
            </a:r>
            <a:r>
              <a:rPr lang="en-GB" sz="5000" dirty="0"/>
              <a:t>, neurotic</a:t>
            </a:r>
            <a:r>
              <a:rPr lang="en-GB" sz="5000" dirty="0" smtClean="0"/>
              <a:t>)</a:t>
            </a:r>
          </a:p>
          <a:p>
            <a:pPr marL="400050" lvl="1" indent="0">
              <a:buNone/>
            </a:pPr>
            <a:endParaRPr lang="en-GB" sz="5000" dirty="0" smtClean="0"/>
          </a:p>
          <a:p>
            <a:pPr marL="400050" lvl="1" indent="0">
              <a:buNone/>
            </a:pPr>
            <a:r>
              <a:rPr lang="en-GB" sz="5000" dirty="0" err="1" smtClean="0"/>
              <a:t>lecturerData</a:t>
            </a:r>
            <a:endParaRPr lang="en-GB" sz="5000" dirty="0" smtClean="0"/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1026" name="Picture 2" descr="Screen Shot 2011-11-24 at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59372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96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Entering data with R Commander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3"/>
            <a:ext cx="4968552" cy="5024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coding variables with R Commander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41" b="9441"/>
          <a:stretch>
            <a:fillRect/>
          </a:stretch>
        </p:blipFill>
        <p:spPr>
          <a:xfrm>
            <a:off x="971600" y="1628800"/>
            <a:ext cx="72728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36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 Format vs. Long Format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632" y="1412776"/>
            <a:ext cx="42286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Reshaping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To change between wide and long data formats we can use the </a:t>
            </a:r>
            <a:r>
              <a:rPr lang="en-GB" i="1" dirty="0"/>
              <a:t>melt()</a:t>
            </a:r>
            <a:r>
              <a:rPr lang="en-GB" dirty="0"/>
              <a:t> and </a:t>
            </a:r>
            <a:r>
              <a:rPr lang="en-GB" i="1" dirty="0"/>
              <a:t>cast()</a:t>
            </a:r>
            <a:r>
              <a:rPr lang="en-GB" dirty="0"/>
              <a:t> commands from the </a:t>
            </a:r>
            <a:r>
              <a:rPr lang="en-GB" i="1" dirty="0"/>
              <a:t>reshape</a:t>
            </a:r>
            <a:r>
              <a:rPr lang="en-GB" dirty="0"/>
              <a:t> </a:t>
            </a:r>
            <a:r>
              <a:rPr lang="en-GB" dirty="0" smtClean="0"/>
              <a:t>package:</a:t>
            </a:r>
          </a:p>
          <a:p>
            <a:endParaRPr lang="en-GB" dirty="0" smtClean="0"/>
          </a:p>
          <a:p>
            <a:pPr lvl="1"/>
            <a:r>
              <a:rPr lang="en-GB" dirty="0" err="1"/>
              <a:t>newDataFrame</a:t>
            </a:r>
            <a:r>
              <a:rPr lang="en-GB" dirty="0"/>
              <a:t>&lt;-melt(</a:t>
            </a:r>
            <a:r>
              <a:rPr lang="en-GB" dirty="0" err="1"/>
              <a:t>oldDataFrame</a:t>
            </a:r>
            <a:r>
              <a:rPr lang="en-GB" dirty="0"/>
              <a:t>, id = c(constant variables), measured = c(variables that change across columns)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newData</a:t>
            </a:r>
            <a:r>
              <a:rPr lang="en-GB" dirty="0"/>
              <a:t>&lt;-cast(</a:t>
            </a:r>
            <a:r>
              <a:rPr lang="en-GB" dirty="0" err="1"/>
              <a:t>moltenData</a:t>
            </a:r>
            <a:r>
              <a:rPr lang="en-GB" dirty="0"/>
              <a:t>, variables coded within a single column ~ variables coded many columns, value = "outcome variable")</a:t>
            </a:r>
          </a:p>
          <a:p>
            <a:endParaRPr lang="en-GB" dirty="0" smtClean="0"/>
          </a:p>
          <a:p>
            <a:r>
              <a:rPr lang="en-GB" dirty="0"/>
              <a:t>F</a:t>
            </a:r>
            <a:r>
              <a:rPr lang="en-GB" dirty="0" smtClean="0"/>
              <a:t>or </a:t>
            </a:r>
            <a:r>
              <a:rPr lang="en-GB" dirty="0"/>
              <a:t>simple data sets we can use </a:t>
            </a:r>
            <a:r>
              <a:rPr lang="en-GB" i="1" dirty="0"/>
              <a:t>stack()</a:t>
            </a:r>
            <a:r>
              <a:rPr lang="en-GB" dirty="0"/>
              <a:t> and </a:t>
            </a:r>
            <a:r>
              <a:rPr lang="en-GB" i="1" dirty="0" err="1"/>
              <a:t>unstack</a:t>
            </a:r>
            <a:r>
              <a:rPr lang="en-GB" i="1" dirty="0"/>
              <a:t>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1"/>
            <a:r>
              <a:rPr lang="en-GB" dirty="0" err="1" smtClean="0"/>
              <a:t>newDataFrame</a:t>
            </a:r>
            <a:r>
              <a:rPr lang="en-GB" dirty="0"/>
              <a:t>&lt;-stack(</a:t>
            </a:r>
            <a:r>
              <a:rPr lang="en-GB" dirty="0" err="1"/>
              <a:t>oldDataFrame</a:t>
            </a:r>
            <a:r>
              <a:rPr lang="en-GB" dirty="0"/>
              <a:t>, select = c(variable list)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err="1"/>
              <a:t>newDataFrame</a:t>
            </a:r>
            <a:r>
              <a:rPr lang="en-GB" dirty="0"/>
              <a:t>&lt;-</a:t>
            </a:r>
            <a:r>
              <a:rPr lang="en-GB" dirty="0" err="1"/>
              <a:t>unstack</a:t>
            </a:r>
            <a:r>
              <a:rPr lang="en-GB" dirty="0"/>
              <a:t>(</a:t>
            </a:r>
            <a:r>
              <a:rPr lang="en-GB" dirty="0" err="1"/>
              <a:t>oldDataFrame</a:t>
            </a:r>
            <a:r>
              <a:rPr lang="en-GB" dirty="0"/>
              <a:t>, scores </a:t>
            </a:r>
            <a:r>
              <a:rPr lang="en-GB" dirty="0" smtClean="0"/>
              <a:t>~ </a:t>
            </a:r>
            <a:r>
              <a:rPr lang="en-GB" dirty="0"/>
              <a:t>columns)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8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5888" y="274638"/>
            <a:ext cx="7758112" cy="1143000"/>
          </a:xfrm>
        </p:spPr>
        <p:txBody>
          <a:bodyPr/>
          <a:lstStyle/>
          <a:p>
            <a:r>
              <a:rPr lang="en-GB" dirty="0" smtClean="0"/>
              <a:t>Starting </a:t>
            </a:r>
            <a:r>
              <a:rPr lang="en-GB" b="1" dirty="0" smtClean="0"/>
              <a:t>R</a:t>
            </a:r>
            <a:endParaRPr lang="en-GB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506854"/>
            <a:ext cx="4491385" cy="4082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R</a:t>
            </a:r>
            <a:r>
              <a:rPr lang="en-GB" dirty="0" smtClean="0"/>
              <a:t> Console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556792"/>
            <a:ext cx="4563393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0" y="5829301"/>
            <a:ext cx="500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Using </a:t>
            </a:r>
            <a:r>
              <a:rPr lang="en-GB" b="1" dirty="0"/>
              <a:t>the command line in 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</a:t>
            </a:r>
            <a:r>
              <a:rPr lang="en-GB" dirty="0" smtClean="0"/>
              <a:t> Editor Window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68760"/>
            <a:ext cx="5616623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400" y="5892800"/>
            <a:ext cx="474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Executing commands from the R editor window 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Working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A0000"/>
                </a:solidFill>
              </a:rPr>
              <a:t>Create a </a:t>
            </a:r>
            <a:r>
              <a:rPr lang="en-GB" dirty="0">
                <a:solidFill>
                  <a:srgbClr val="CA0000"/>
                </a:solidFill>
              </a:rPr>
              <a:t>folder </a:t>
            </a:r>
            <a:r>
              <a:rPr lang="en-GB" dirty="0" smtClean="0">
                <a:solidFill>
                  <a:srgbClr val="CA0000"/>
                </a:solidFill>
              </a:rPr>
              <a:t>(in the usual way in Windows or </a:t>
            </a:r>
            <a:r>
              <a:rPr lang="en-GB" dirty="0" err="1" smtClean="0">
                <a:solidFill>
                  <a:srgbClr val="CA0000"/>
                </a:solidFill>
              </a:rPr>
              <a:t>MacOS</a:t>
            </a:r>
            <a:r>
              <a:rPr lang="en-GB" dirty="0" smtClean="0">
                <a:solidFill>
                  <a:srgbClr val="CA0000"/>
                </a:solidFill>
              </a:rPr>
              <a:t>) and </a:t>
            </a:r>
            <a:r>
              <a:rPr lang="en-GB" dirty="0">
                <a:solidFill>
                  <a:srgbClr val="CA0000"/>
                </a:solidFill>
              </a:rPr>
              <a:t>place the data files you’ll be using in that folder. </a:t>
            </a:r>
            <a:endParaRPr lang="en-GB" dirty="0" smtClean="0">
              <a:solidFill>
                <a:srgbClr val="CA0000"/>
              </a:solidFill>
            </a:endParaRPr>
          </a:p>
          <a:p>
            <a:endParaRPr lang="en-GB" dirty="0" smtClean="0">
              <a:solidFill>
                <a:srgbClr val="CA0000"/>
              </a:solidFill>
            </a:endParaRPr>
          </a:p>
          <a:p>
            <a:r>
              <a:rPr lang="en-GB" dirty="0" smtClean="0">
                <a:solidFill>
                  <a:srgbClr val="CA0000"/>
                </a:solidFill>
              </a:rPr>
              <a:t>When you start your session in </a:t>
            </a:r>
            <a:r>
              <a:rPr lang="en-GB" b="1" dirty="0" smtClean="0">
                <a:solidFill>
                  <a:srgbClr val="CA0000"/>
                </a:solidFill>
              </a:rPr>
              <a:t>R</a:t>
            </a:r>
            <a:r>
              <a:rPr lang="en-GB" dirty="0" smtClean="0">
                <a:solidFill>
                  <a:srgbClr val="CA0000"/>
                </a:solidFill>
              </a:rPr>
              <a:t> change the </a:t>
            </a:r>
            <a:r>
              <a:rPr lang="en-GB" dirty="0">
                <a:solidFill>
                  <a:srgbClr val="CA0000"/>
                </a:solidFill>
              </a:rPr>
              <a:t>working directory to be the folder that you have just created. </a:t>
            </a:r>
            <a:endParaRPr lang="en-GB" dirty="0" smtClean="0">
              <a:solidFill>
                <a:srgbClr val="CA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08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Set Your Working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CA0000"/>
                </a:solidFill>
              </a:rPr>
              <a:t>Let’s assume that you have a folder in ‘My Documents’ called ‘Data’ and within that you have created a folder called ‘R Book Examples’ in which you have placed some data files that you want to analyse. </a:t>
            </a:r>
            <a:endParaRPr lang="en-GB" dirty="0" smtClean="0">
              <a:solidFill>
                <a:srgbClr val="CA0000"/>
              </a:solidFill>
            </a:endParaRPr>
          </a:p>
          <a:p>
            <a:endParaRPr lang="en-GB" dirty="0" smtClean="0">
              <a:solidFill>
                <a:srgbClr val="CA0000"/>
              </a:solidFill>
            </a:endParaRPr>
          </a:p>
          <a:p>
            <a:r>
              <a:rPr lang="en-GB" dirty="0">
                <a:solidFill>
                  <a:srgbClr val="CA0000"/>
                </a:solidFill>
              </a:rPr>
              <a:t>S</a:t>
            </a:r>
            <a:r>
              <a:rPr lang="en-GB" dirty="0" smtClean="0">
                <a:solidFill>
                  <a:srgbClr val="CA0000"/>
                </a:solidFill>
              </a:rPr>
              <a:t>et </a:t>
            </a:r>
            <a:r>
              <a:rPr lang="en-GB" dirty="0">
                <a:solidFill>
                  <a:srgbClr val="CA0000"/>
                </a:solidFill>
              </a:rPr>
              <a:t>the working directory </a:t>
            </a:r>
            <a:r>
              <a:rPr lang="en-GB" dirty="0" smtClean="0">
                <a:solidFill>
                  <a:srgbClr val="CA0000"/>
                </a:solidFill>
              </a:rPr>
              <a:t>using </a:t>
            </a:r>
            <a:r>
              <a:rPr lang="en-GB" i="1" dirty="0" err="1" smtClean="0">
                <a:solidFill>
                  <a:srgbClr val="CA0000"/>
                </a:solidFill>
              </a:rPr>
              <a:t>setwd</a:t>
            </a:r>
            <a:r>
              <a:rPr lang="en-GB" i="1" dirty="0">
                <a:solidFill>
                  <a:srgbClr val="CA0000"/>
                </a:solidFill>
              </a:rPr>
              <a:t>(</a:t>
            </a:r>
            <a:r>
              <a:rPr lang="en-GB" i="1" dirty="0" smtClean="0">
                <a:solidFill>
                  <a:srgbClr val="CA0000"/>
                </a:solidFill>
              </a:rPr>
              <a:t>)</a:t>
            </a:r>
            <a:r>
              <a:rPr lang="en-GB" dirty="0" smtClean="0">
                <a:solidFill>
                  <a:srgbClr val="CA0000"/>
                </a:solidFill>
              </a:rPr>
              <a:t>:</a:t>
            </a:r>
            <a:endParaRPr lang="en-GB" dirty="0">
              <a:solidFill>
                <a:srgbClr val="CA0000"/>
              </a:solidFill>
            </a:endParaRPr>
          </a:p>
          <a:p>
            <a:pPr lvl="1"/>
            <a:r>
              <a:rPr lang="en-GB" dirty="0" err="1" smtClean="0"/>
              <a:t>setwd</a:t>
            </a:r>
            <a:r>
              <a:rPr lang="en-GB" dirty="0"/>
              <a:t>("C:/Documents/Data/R Book </a:t>
            </a:r>
            <a:r>
              <a:rPr lang="en-GB" dirty="0" smtClean="0"/>
              <a:t>Examples”) 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CA0000"/>
                </a:solidFill>
              </a:rPr>
              <a:t>We can now access files in that folder directly. For example:</a:t>
            </a:r>
          </a:p>
          <a:p>
            <a:pPr lvl="1"/>
            <a:r>
              <a:rPr lang="en-GB" dirty="0" err="1"/>
              <a:t>myData</a:t>
            </a:r>
            <a:r>
              <a:rPr lang="en-GB" dirty="0"/>
              <a:t> = </a:t>
            </a:r>
            <a:r>
              <a:rPr lang="en-GB" dirty="0" err="1"/>
              <a:t>read.delim</a:t>
            </a:r>
            <a:r>
              <a:rPr lang="en-GB" dirty="0"/>
              <a:t>("</a:t>
            </a:r>
            <a:r>
              <a:rPr lang="en-GB" dirty="0" err="1"/>
              <a:t>data.dat</a:t>
            </a:r>
            <a:r>
              <a:rPr lang="en-GB" dirty="0"/>
              <a:t>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83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Installing </a:t>
            </a:r>
            <a:r>
              <a:rPr lang="en-US" b="1" dirty="0" smtClean="0"/>
              <a:t>Packages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1340768"/>
            <a:ext cx="518457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CA0000"/>
                </a:solidFill>
              </a:rPr>
              <a:t>Numeric</a:t>
            </a:r>
          </a:p>
          <a:p>
            <a:pPr lvl="1"/>
            <a:r>
              <a:rPr lang="en-GB" dirty="0"/>
              <a:t>Numbers (e.g. 7, 0, 120)</a:t>
            </a:r>
          </a:p>
          <a:p>
            <a:r>
              <a:rPr lang="en-GB" dirty="0"/>
              <a:t>String</a:t>
            </a:r>
          </a:p>
          <a:p>
            <a:pPr lvl="1"/>
            <a:r>
              <a:rPr lang="en-GB" dirty="0"/>
              <a:t>Letters (e.g. ‘Andy’, ‘Idiot’)</a:t>
            </a:r>
          </a:p>
          <a:p>
            <a:r>
              <a:rPr lang="en-GB" dirty="0" smtClean="0"/>
              <a:t>Coding variables/factors</a:t>
            </a:r>
          </a:p>
          <a:p>
            <a:pPr marL="857250" lvl="1" indent="-457200"/>
            <a:r>
              <a:rPr lang="en-GB" dirty="0" smtClean="0"/>
              <a:t>Uses </a:t>
            </a:r>
            <a:r>
              <a:rPr lang="en-GB" dirty="0"/>
              <a:t>numbers to represent different groups of data </a:t>
            </a:r>
            <a:r>
              <a:rPr lang="en-GB" dirty="0" smtClean="0"/>
              <a:t> (e.g. Gender)</a:t>
            </a:r>
            <a:endParaRPr lang="en-GB" dirty="0"/>
          </a:p>
          <a:p>
            <a:r>
              <a:rPr lang="en-GB" dirty="0" smtClean="0"/>
              <a:t>Date</a:t>
            </a:r>
            <a:endParaRPr lang="en-GB" dirty="0"/>
          </a:p>
          <a:p>
            <a:pPr lvl="1"/>
            <a:r>
              <a:rPr lang="en-GB" dirty="0"/>
              <a:t>Dates (e.g. 21-06-1973, 06-21-73, 21-Jun-1973)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1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String Variable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20000"/>
                </a:solidFill>
              </a:rPr>
              <a:t>We use </a:t>
            </a:r>
            <a:r>
              <a:rPr lang="en-GB" dirty="0">
                <a:solidFill>
                  <a:srgbClr val="D20000"/>
                </a:solidFill>
              </a:rPr>
              <a:t>the </a:t>
            </a:r>
            <a:r>
              <a:rPr lang="en-GB" i="1" dirty="0">
                <a:solidFill>
                  <a:srgbClr val="D20000"/>
                </a:solidFill>
              </a:rPr>
              <a:t>c()</a:t>
            </a:r>
            <a:r>
              <a:rPr lang="en-GB" dirty="0">
                <a:solidFill>
                  <a:srgbClr val="D20000"/>
                </a:solidFill>
              </a:rPr>
              <a:t> function and list all values in quotations so that </a:t>
            </a:r>
            <a:r>
              <a:rPr lang="en-GB" b="1" dirty="0">
                <a:solidFill>
                  <a:srgbClr val="D20000"/>
                </a:solidFill>
              </a:rPr>
              <a:t>R</a:t>
            </a:r>
            <a:r>
              <a:rPr lang="en-GB" dirty="0">
                <a:solidFill>
                  <a:srgbClr val="D20000"/>
                </a:solidFill>
              </a:rPr>
              <a:t> knows that it is string data. </a:t>
            </a:r>
            <a:endParaRPr lang="en-GB" dirty="0" smtClean="0">
              <a:solidFill>
                <a:srgbClr val="D20000"/>
              </a:solidFill>
            </a:endParaRPr>
          </a:p>
          <a:p>
            <a:r>
              <a:rPr lang="en-GB" dirty="0" smtClean="0">
                <a:solidFill>
                  <a:srgbClr val="D20000"/>
                </a:solidFill>
              </a:rPr>
              <a:t>As </a:t>
            </a:r>
            <a:r>
              <a:rPr lang="en-GB" dirty="0">
                <a:solidFill>
                  <a:srgbClr val="D20000"/>
                </a:solidFill>
              </a:rPr>
              <a:t>such, we can create a variable called </a:t>
            </a:r>
            <a:r>
              <a:rPr lang="en-GB" b="1" dirty="0">
                <a:solidFill>
                  <a:srgbClr val="D20000"/>
                </a:solidFill>
              </a:rPr>
              <a:t>name</a:t>
            </a:r>
            <a:r>
              <a:rPr lang="en-GB" dirty="0">
                <a:solidFill>
                  <a:srgbClr val="D20000"/>
                </a:solidFill>
              </a:rPr>
              <a:t> as follows:</a:t>
            </a:r>
          </a:p>
          <a:p>
            <a:pPr lvl="1"/>
            <a:r>
              <a:rPr lang="en-GB" dirty="0"/>
              <a:t>name&lt;-c("Ben", "Martin", "Andy", "Paul", "Graham", "Carina", "Karina", "Doug", "Mark", "Zoe")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SU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DSUS3</Template>
  <TotalTime>343</TotalTime>
  <Words>613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DSUS3</vt:lpstr>
      <vt:lpstr>The R Environment</vt:lpstr>
      <vt:lpstr>Starting R</vt:lpstr>
      <vt:lpstr>The R Console</vt:lpstr>
      <vt:lpstr>R Editor Window</vt:lpstr>
      <vt:lpstr>Set A Working Directory</vt:lpstr>
      <vt:lpstr>How to Set Your Working Directory</vt:lpstr>
      <vt:lpstr>Installing Packages</vt:lpstr>
      <vt:lpstr>Variable Types</vt:lpstr>
      <vt:lpstr>Creating a String Variable</vt:lpstr>
      <vt:lpstr>Creating a Date Variable</vt:lpstr>
      <vt:lpstr>Creating a Coding Variable</vt:lpstr>
      <vt:lpstr>Creating a Numeric Variable</vt:lpstr>
      <vt:lpstr>Creating a Dataframe</vt:lpstr>
      <vt:lpstr>Entering data with R Commander</vt:lpstr>
      <vt:lpstr>Creating coding variables with R Commander</vt:lpstr>
      <vt:lpstr>Wide Format vs. Long Format</vt:lpstr>
      <vt:lpstr>Reshaping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PASW (SPSS) Environment</dc:title>
  <dc:creator>Dr. Andy Field</dc:creator>
  <cp:lastModifiedBy>Richard Leigh</cp:lastModifiedBy>
  <cp:revision>42</cp:revision>
  <dcterms:created xsi:type="dcterms:W3CDTF">2009-04-15T13:52:44Z</dcterms:created>
  <dcterms:modified xsi:type="dcterms:W3CDTF">2011-11-29T11:18:57Z</dcterms:modified>
</cp:coreProperties>
</file>